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2" r:id="rId3"/>
    <p:sldId id="326" r:id="rId4"/>
    <p:sldId id="325" r:id="rId5"/>
    <p:sldId id="324" r:id="rId6"/>
    <p:sldId id="327" r:id="rId7"/>
    <p:sldId id="329" r:id="rId8"/>
    <p:sldId id="328" r:id="rId9"/>
    <p:sldId id="330" r:id="rId10"/>
    <p:sldId id="319" r:id="rId11"/>
    <p:sldId id="291" r:id="rId12"/>
    <p:sldId id="331" r:id="rId13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8991" y="1288791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3200" b="1" dirty="0" smtClean="0"/>
              <a:t>მეთოდოლოგიის სისუსტეები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04800" y="2209799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ka-GE" sz="2400" dirty="0" smtClean="0"/>
              <a:t>რთულად გასაგები </a:t>
            </a:r>
            <a:r>
              <a:rPr lang="ka-GE" sz="2400" dirty="0"/>
              <a:t>ფორმულა: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</a:t>
            </a:r>
            <a:r>
              <a:rPr lang="ka-GE" sz="2400" dirty="0" smtClean="0"/>
              <a:t>ძნელია და დაინტერესებული მოქალაქეებისათვის ახსნა რთულია;</a:t>
            </a:r>
          </a:p>
          <a:p>
            <a:pPr lvl="0">
              <a:defRPr/>
            </a:pPr>
            <a:endParaRPr lang="ka-GE" sz="2400" dirty="0"/>
          </a:p>
          <a:p>
            <a:pPr lvl="0">
              <a:buFont typeface="Arial" pitchFamily="34" charset="0"/>
              <a:buChar char="•"/>
            </a:pPr>
            <a:r>
              <a:rPr lang="ka-GE" sz="2400" dirty="0" smtClean="0"/>
              <a:t>    რადგან აღნიშნული მეთოდოლოგია სტატისტიკურ</a:t>
            </a:r>
          </a:p>
          <a:p>
            <a:pPr lvl="0"/>
            <a:r>
              <a:rPr lang="ka-GE" sz="2400" dirty="0" smtClean="0"/>
              <a:t>     მოდელს         გამოიყენებს, იგი არ არის მოქნილი  და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შესაბამისად  პროგრამაში ჩართვის და ამორიცხვის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ცდომილება გააჩნია</a:t>
            </a:r>
            <a:r>
              <a:rPr lang="ka-GE" sz="2000" dirty="0" smtClean="0"/>
              <a:t>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0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49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0800" y="704472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000" b="1" dirty="0" smtClean="0"/>
              <a:t>მთლიანი სისტემის გადასვლის უპირატესობები  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63279" y="1371600"/>
            <a:ext cx="8305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ka-GE" dirty="0" smtClean="0"/>
              <a:t>სისტემის მთლიანად გადასვლა ხელს შეუწყობს მუნიციპალიტეტების გაძლიერებას, რადგან ისინი შეძლებენ სრულად დაინახონ, გაანალიზონ და დროულად უპასუხონ ადგილობრივი მოსახლეობის საჭიროებებს;</a:t>
            </a:r>
          </a:p>
          <a:p>
            <a:pPr marL="342900" indent="-342900">
              <a:buFontTx/>
              <a:buAutoNum type="arabicParenR"/>
            </a:pPr>
            <a:r>
              <a:rPr lang="ka-GE" dirty="0" smtClean="0"/>
              <a:t>ინფორმირებული გადაწყვეტილების საფუძველზე შეიმუშაონ ისეთი ადგილობრივი პროგრამები </a:t>
            </a:r>
            <a:r>
              <a:rPr lang="ka-GE" dirty="0"/>
              <a:t>(ფულადი თუ მომსახურება) </a:t>
            </a:r>
            <a:r>
              <a:rPr lang="ka-GE" dirty="0" smtClean="0"/>
              <a:t>რომლებიც </a:t>
            </a:r>
            <a:r>
              <a:rPr lang="ka-GE" dirty="0"/>
              <a:t>მუნიციპალიტეტში მცხოვრებ, საარსებო შემწეობის მიღმა დარჩენილ </a:t>
            </a:r>
            <a:r>
              <a:rPr lang="ka-GE" dirty="0" smtClean="0"/>
              <a:t>ადამიანებს </a:t>
            </a:r>
            <a:r>
              <a:rPr lang="ka-GE" dirty="0"/>
              <a:t>დაეხმარება;</a:t>
            </a:r>
          </a:p>
          <a:p>
            <a:pPr marL="342900" indent="-342900">
              <a:buAutoNum type="arabicParenR"/>
            </a:pPr>
            <a:r>
              <a:rPr lang="ka-GE" dirty="0" smtClean="0"/>
              <a:t>უკეთესად აღიქვამენ სისტემის სპეციფიკას და აღარ დაუშვებენ მოქალაქეების პირად ანგარიშზე თანხების ჩარიცხვას (კასპი) ან ისეთი ქმედების განხორციელებას რომელიც მოქალაქეებს დააკარგვინებს ბაზაში რეგისტრაციას და სოციალურ დახმარებას (ქუთაისი- ბინები გადასცა, პოსტ ფაქტუმ მოგვწერა არ გადაამოწმოო);</a:t>
            </a:r>
          </a:p>
          <a:p>
            <a:pPr marL="342900" indent="-342900">
              <a:buAutoNum type="arabicParenR"/>
            </a:pPr>
            <a:r>
              <a:rPr lang="ka-GE" dirty="0" smtClean="0"/>
              <a:t>ქვეყნის შიგნით მიგრაციის დასანახად და დახმარების დუბლირების თავიდან ასაცილებლად; </a:t>
            </a:r>
          </a:p>
          <a:p>
            <a:pPr marL="342900" indent="-342900">
              <a:buAutoNum type="arabicParenR"/>
            </a:pPr>
            <a:r>
              <a:rPr lang="ka-GE" dirty="0" smtClean="0"/>
              <a:t>აუცილებელია მონაცემთა ბაზის მართვა ხორციელდებოდეს ცენტრალიზებულად,  სხვადასხვა ბაზებთან  წვდომის, ინფორმაციის გადამოწმების მიზნით და კოორდინაციის გასაუმჯობესებლად;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4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49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0800" y="838200"/>
            <a:ext cx="563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800" b="1" dirty="0" smtClean="0">
                <a:solidFill>
                  <a:srgbClr val="FF0000"/>
                </a:solidFill>
              </a:rPr>
              <a:t>პრობლემები მხოლოდ მინისტრისთვის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8305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sz="2000" dirty="0" smtClean="0"/>
          </a:p>
          <a:p>
            <a:pPr marL="342900" indent="-342900">
              <a:buAutoNum type="arabicParenR"/>
            </a:pPr>
            <a:endParaRPr lang="ka-GE" sz="2000" dirty="0"/>
          </a:p>
          <a:p>
            <a:pPr marL="342900" indent="-342900">
              <a:buAutoNum type="arabicParenR"/>
            </a:pPr>
            <a:r>
              <a:rPr lang="ka-GE" sz="2000" dirty="0" smtClean="0"/>
              <a:t>მიგრაციის პრობლემა ბიუჯეტთან მიმართებაში (დააბიუჯეტებენ 5000 ადამიანზე და აქედან 300 წავა სხვა რეგიონში - როგორ დაითვლება გამოსაყოფი თანხა? შესაძლოა ერთ მუნიციპალიტეტს თანხა დარჩეს, მეორეს- დააკლდეს</a:t>
            </a:r>
          </a:p>
          <a:p>
            <a:pPr marL="342900" indent="-342900">
              <a:buAutoNum type="arabicParenR"/>
            </a:pPr>
            <a:r>
              <a:rPr lang="ka-GE" sz="2000" dirty="0" smtClean="0"/>
              <a:t> კორუფციის რისკი -კონტროლს და ზედამხედველობას მკაცრი მექნიზმების ჩამოყალიბება მუნიციპალიტეტებში;  </a:t>
            </a:r>
          </a:p>
          <a:p>
            <a:pPr marL="342900" indent="-342900">
              <a:buAutoNum type="arabicParenR"/>
            </a:pPr>
            <a:r>
              <a:rPr lang="ka-GE" sz="2000" dirty="0" smtClean="0"/>
              <a:t>ადგილობრივ მუნიციპალიტეტებს დასჭირდება ადამიანური, ლოჯისტიკური და </a:t>
            </a:r>
            <a:r>
              <a:rPr lang="en-US" sz="2000" dirty="0" smtClean="0"/>
              <a:t>IT </a:t>
            </a:r>
            <a:r>
              <a:rPr lang="ka-GE" sz="2000" dirty="0" smtClean="0"/>
              <a:t>რესურსი;</a:t>
            </a:r>
          </a:p>
          <a:p>
            <a:endParaRPr lang="ka-GE" sz="2000" dirty="0"/>
          </a:p>
          <a:p>
            <a:pPr marL="342900" indent="-342900">
              <a:buAutoNum type="arabicParenR"/>
            </a:pPr>
            <a:endParaRPr lang="ka-GE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/>
              <a:t>სოციალური დახმარების დანიშვნის და მართვის პროცესი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717842"/>
              </p:ext>
            </p:extLst>
          </p:nvPr>
        </p:nvGraphicFramePr>
        <p:xfrm>
          <a:off x="114300" y="1370199"/>
          <a:ext cx="8877299" cy="4581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5023"/>
                <a:gridCol w="2021594"/>
                <a:gridCol w="2160553"/>
                <a:gridCol w="2570129"/>
              </a:tblGrid>
              <a:tr h="333879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/სოციალური აგენტი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517363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28370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 განცხადებით მიმართავს სოციალური მომსახურების </a:t>
                      </a:r>
                      <a:r>
                        <a:rPr lang="ka-GE" sz="1100" u="none" strike="noStrike" dirty="0" smtClean="0">
                          <a:effectLst/>
                        </a:rPr>
                        <a:t>სააგენტოს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სოციალური </a:t>
                      </a:r>
                      <a:r>
                        <a:rPr lang="ka-GE" sz="1100" u="none" strike="noStrike" dirty="0" smtClean="0">
                          <a:effectLst/>
                        </a:rPr>
                        <a:t>აგენტი მოქალაქის შესახებ მოპოვებული ინფორმაციით  (შემოსავალი, ქონება, მოქალაქეობის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 სტატუსი, საზღვრის კვეთა) ახორციელებს ვიზიტს ოჯახში, </a:t>
                      </a:r>
                      <a:r>
                        <a:rPr lang="ka-GE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ავსებინებს დეკლარაციას,  აცნობს  </a:t>
                      </a:r>
                      <a:r>
                        <a:rPr lang="en-US" sz="1100" u="none" strike="noStrike" baseline="0" dirty="0" err="1" smtClean="0">
                          <a:effectLst/>
                        </a:rPr>
                        <a:t>Wroknet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-ზე დარეგისტრირების ვალდებულების შესახებ . </a:t>
                      </a:r>
                    </a:p>
                    <a:p>
                      <a:pPr algn="ctr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შევსებული დეკლარაცია იტვირთება სისტემაში .</a:t>
                      </a:r>
                    </a:p>
                    <a:p>
                      <a:pPr algn="ctr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ვადა- 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 smtClean="0">
                          <a:effectLst/>
                        </a:rPr>
                        <a:t>30 დღის განმავლობაში ოჯახის შრომისუნარიანი წევრი (იმ ოჯახებში, სადაც 2 და მეტი შრომისუნარია წევრია) რეგისტრირდება 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WorkNet</a:t>
                      </a:r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ka-GE" sz="1100" u="none" strike="noStrike" dirty="0" smtClean="0">
                          <a:effectLst/>
                        </a:rPr>
                        <a:t>ზე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ხდება შევსებული         დეკლარაციის  </a:t>
                      </a:r>
                      <a:r>
                        <a:rPr lang="ka-GE" sz="1100" u="none" strike="noStrike" dirty="0">
                          <a:effectLst/>
                        </a:rPr>
                        <a:t>გადამოწმება/შედარება ბაზებთან:                                             - საზღვრის კვეთა                               - შემოსავლები                                </a:t>
                      </a:r>
                      <a:r>
                        <a:rPr lang="ka-GE" sz="1100" u="none" strike="noStrike" dirty="0" smtClean="0">
                          <a:effectLst/>
                        </a:rPr>
                        <a:t>     </a:t>
                      </a:r>
                      <a:r>
                        <a:rPr lang="ka-GE" sz="1100" u="none" strike="noStrike" dirty="0">
                          <a:effectLst/>
                        </a:rPr>
                        <a:t>- </a:t>
                      </a:r>
                      <a:r>
                        <a:rPr lang="ka-GE" sz="1100" u="none" strike="noStrike" dirty="0" smtClean="0">
                          <a:effectLst/>
                        </a:rPr>
                        <a:t>უძრავი/მოძრავი </a:t>
                      </a:r>
                      <a:r>
                        <a:rPr lang="ka-GE" sz="1100" u="none" strike="noStrike" dirty="0">
                          <a:effectLst/>
                        </a:rPr>
                        <a:t>ქონება  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marL="171450" indent="-171450" algn="l" rtl="0" fontAlgn="t">
                        <a:buFontTx/>
                        <a:buChar char="-"/>
                      </a:pPr>
                      <a:r>
                        <a:rPr lang="ka-GE" sz="1100" u="none" strike="noStrike" dirty="0" smtClean="0">
                          <a:effectLst/>
                        </a:rPr>
                        <a:t>სამოქალაქო რეესტრი 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dirty="0" smtClean="0">
                          <a:effectLst/>
                        </a:rPr>
                        <a:t>ქულების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გენერირება 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ვადა -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შემწეობის დანიშვნა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u="none" strike="noStrike" baseline="0" dirty="0" smtClean="0">
                          <a:effectLst/>
                        </a:rPr>
                        <a:t>ვადა - 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u="none" strike="noStrike" baseline="0" dirty="0" smtClean="0">
                        <a:effectLst/>
                      </a:endParaRPr>
                    </a:p>
                    <a:p>
                      <a:pPr marL="0" indent="0" algn="l" rtl="0" fontAlgn="t">
                        <a:buFontTx/>
                        <a:buNone/>
                      </a:pPr>
                      <a:r>
                        <a:rPr lang="ka-GE" sz="1100" i="1" u="none" strike="noStrike" baseline="0" dirty="0" smtClean="0">
                          <a:effectLst/>
                        </a:rPr>
                        <a:t>(შემწეობის მიმღებთა გადამოწმება ბაზებთან მიმარტებაში ხდება ყოველთვიურად.)</a:t>
                      </a:r>
                    </a:p>
                    <a:p>
                      <a:pPr marL="0" indent="0" algn="l" rtl="0" fontAlgn="t">
                        <a:buFontTx/>
                        <a:buNone/>
                      </a:pP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84874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751680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00823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64315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800" y="914400"/>
            <a:ext cx="701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                   დეკლარაციაში არსებული მონაცემები</a:t>
            </a:r>
          </a:p>
          <a:p>
            <a:endParaRPr lang="ka-GE" sz="2400" b="1" dirty="0" smtClean="0"/>
          </a:p>
          <a:p>
            <a:pPr algn="just"/>
            <a:endParaRPr lang="ka-GE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ოჯახის წევრთა პერსონალური მონაცემები: სქესი, ასაკი, ჯანმრთელობის მდგომარეობა, განათლება, სტატუსი  (შშმპ, მარტოხელა დედა, მარტოხელა პენსიონერი) ა.შ.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უძრავი /მოძრავი ქონება - </a:t>
            </a:r>
            <a:r>
              <a:rPr lang="ka-GE" sz="1600" dirty="0" smtClean="0">
                <a:solidFill>
                  <a:srgbClr val="FF0000"/>
                </a:solidFill>
              </a:rPr>
              <a:t>საბჭოთა ავტომანქანა და საყოფაცხოვრებო ნივთები არ შედის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რეგულარული შემოსავლები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არარეგულარული შ</a:t>
            </a:r>
            <a:r>
              <a:rPr lang="ka-GE" sz="2400" dirty="0"/>
              <a:t>ე</a:t>
            </a:r>
            <a:r>
              <a:rPr lang="ka-GE" sz="2400" dirty="0" smtClean="0"/>
              <a:t>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კომუნალური ხარჯები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შინაური ცხოველი/ფრინველი  ა.შ.</a:t>
            </a:r>
            <a:endParaRPr lang="ka-GE" sz="2400" b="1" dirty="0" smtClean="0"/>
          </a:p>
          <a:p>
            <a:pPr algn="ctr"/>
            <a:endParaRPr lang="en-US" sz="2400" b="1" dirty="0"/>
          </a:p>
        </p:txBody>
      </p:sp>
      <p:pic>
        <p:nvPicPr>
          <p:cNvPr id="7" name="Picture 6" descr="C:\Users\nodisharia\AppData\Local\Microsoft\Windows\Temporary Internet Files\Content.IE5\S7687CZ2\lgi01a2013102119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1386"/>
            <a:ext cx="758588" cy="8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</a:t>
            </a:r>
            <a:r>
              <a:rPr lang="ka-GE" sz="2400" b="1" dirty="0" smtClean="0"/>
              <a:t>ქულის გამოთვლა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4800" y="566678"/>
            <a:ext cx="8534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r>
              <a:rPr lang="ka-GE" dirty="0" smtClean="0"/>
              <a:t>ოჯახის </a:t>
            </a:r>
            <a:r>
              <a:rPr lang="ka-GE" dirty="0"/>
              <a:t>კეთილდ</a:t>
            </a:r>
            <a:r>
              <a:rPr lang="de-AT" dirty="0"/>
              <a:t>ღ</a:t>
            </a:r>
            <a:r>
              <a:rPr lang="ka-GE" dirty="0"/>
              <a:t>ეობის ინდექსი </a:t>
            </a:r>
            <a:r>
              <a:rPr lang="ka-GE" dirty="0" smtClean="0"/>
              <a:t> (</a:t>
            </a:r>
            <a:r>
              <a:rPr lang="en-US" dirty="0"/>
              <a:t>I</a:t>
            </a:r>
            <a:r>
              <a:rPr lang="en-US" dirty="0" smtClean="0"/>
              <a:t>) </a:t>
            </a:r>
            <a:r>
              <a:rPr lang="ka-GE" dirty="0" smtClean="0"/>
              <a:t>გამოითვლება </a:t>
            </a:r>
            <a:r>
              <a:rPr lang="ka-GE" dirty="0"/>
              <a:t>ფორმულით: 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/>
            <a:endParaRPr lang="en-US" sz="1600" dirty="0"/>
          </a:p>
          <a:p>
            <a:r>
              <a:rPr lang="en-US" sz="1600" dirty="0"/>
              <a:t> 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r>
              <a:rPr lang="de-AT" sz="1600" dirty="0"/>
              <a:t> </a:t>
            </a:r>
            <a:r>
              <a:rPr lang="ka-GE" dirty="0"/>
              <a:t>სადაც </a:t>
            </a:r>
            <a:r>
              <a:rPr lang="en-US" dirty="0"/>
              <a:t>C</a:t>
            </a:r>
            <a:r>
              <a:rPr lang="ka-GE" dirty="0"/>
              <a:t>  არის 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სამომხმარებლო ინდექსი (ოჯახის რეალური მოხმარების შეფასება)</a:t>
            </a:r>
            <a:r>
              <a:rPr lang="de-AT" dirty="0"/>
              <a:t>; </a:t>
            </a:r>
            <a:endParaRPr lang="en-US" dirty="0"/>
          </a:p>
          <a:p>
            <a:r>
              <a:rPr lang="en-US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 N</a:t>
            </a:r>
            <a:r>
              <a:rPr lang="ka-GE" dirty="0"/>
              <a:t>  არის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საჭიროების ინდექსი. საჭიროების ინდექსის გამოთვლისას გაითვალისწინება ეკვივალე</a:t>
            </a:r>
            <a:r>
              <a:rPr lang="de-AT" dirty="0"/>
              <a:t>ნტ</a:t>
            </a:r>
            <a:r>
              <a:rPr lang="ka-GE" dirty="0"/>
              <a:t>ობის კოეფიციენტები და თანაცხოვრების ეფექტი.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err="1"/>
              <a:t>რაც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ნაკლებია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ინდექსი</a:t>
            </a:r>
            <a:r>
              <a:rPr lang="en-US" dirty="0"/>
              <a:t>, </a:t>
            </a:r>
            <a:r>
              <a:rPr lang="en-US" dirty="0" err="1"/>
              <a:t>მით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დაბალია</a:t>
            </a:r>
            <a:r>
              <a:rPr lang="en-US" dirty="0"/>
              <a:t>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დონე</a:t>
            </a:r>
            <a:r>
              <a:rPr lang="en-US" dirty="0"/>
              <a:t>.</a:t>
            </a:r>
          </a:p>
          <a:p>
            <a:endParaRPr lang="en-US" sz="1600" dirty="0"/>
          </a:p>
        </p:txBody>
      </p:sp>
      <p:pic>
        <p:nvPicPr>
          <p:cNvPr id="8" name="Object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209800"/>
            <a:ext cx="1073150" cy="715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37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33400"/>
            <a:ext cx="8534400" cy="740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                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სამომხმარებლო </a:t>
            </a:r>
            <a:r>
              <a:rPr lang="ka-G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ინდექსის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</a:t>
            </a:r>
          </a:p>
          <a:p>
            <a:pPr>
              <a:buNone/>
            </a:pPr>
            <a:endParaRPr lang="ka-G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buNone/>
            </a:pPr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cad Nusx Geo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		</a:t>
            </a:r>
          </a:p>
          <a:p>
            <a:pPr>
              <a:lnSpc>
                <a:spcPct val="90000"/>
              </a:lnSpc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sz="1400" dirty="0" smtClean="0"/>
          </a:p>
          <a:p>
            <a:pPr>
              <a:lnSpc>
                <a:spcPct val="90000"/>
              </a:lnSpc>
              <a:buNone/>
            </a:pPr>
            <a:r>
              <a:rPr lang="ka-GE" sz="1400" dirty="0" smtClean="0"/>
              <a:t>ოჯახის </a:t>
            </a:r>
            <a:r>
              <a:rPr lang="ka-GE" sz="1400" dirty="0"/>
              <a:t>სამომხმარებლო ინდექსი </a:t>
            </a:r>
            <a:r>
              <a:rPr lang="en-US" sz="1400" dirty="0" smtClean="0">
                <a:latin typeface="Acad Nusx Geo" pitchFamily="34" charset="0"/>
              </a:rPr>
              <a:t>:</a:t>
            </a:r>
            <a:endParaRPr lang="ka-GE" sz="1400" dirty="0" smtClean="0">
              <a:latin typeface="Acad Nusx Geo" pitchFamily="34" charset="0"/>
            </a:endParaRPr>
          </a:p>
          <a:p>
            <a:r>
              <a:rPr lang="en-US" sz="1400" dirty="0" err="1" smtClean="0">
                <a:latin typeface="Sylfaen" pitchFamily="18" charset="0"/>
              </a:rPr>
              <a:t>Ко</a:t>
            </a:r>
            <a:r>
              <a:rPr lang="en-US" sz="1400" dirty="0" smtClean="0">
                <a:latin typeface="Sylfaen" pitchFamily="18" charset="0"/>
              </a:rPr>
              <a:t> </a:t>
            </a:r>
            <a:r>
              <a:rPr lang="en-US" sz="1400" dirty="0">
                <a:latin typeface="Sylfaen" pitchFamily="18" charset="0"/>
              </a:rPr>
              <a:t>- </a:t>
            </a:r>
            <a:r>
              <a:rPr lang="en-US" sz="1400" dirty="0" err="1">
                <a:latin typeface="Sylfaen" pitchFamily="18" charset="0"/>
              </a:rPr>
              <a:t>არის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მუდმივი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კოეფიციენტი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Cl-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მიწის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C2-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პირუტყვის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C3- </a:t>
            </a:r>
            <a:r>
              <a:rPr lang="en-US" sz="1400" dirty="0" err="1">
                <a:latin typeface="Sylfaen" pitchFamily="18" charset="0"/>
              </a:rPr>
              <a:t>მოძრავი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C4- </a:t>
            </a:r>
            <a:r>
              <a:rPr lang="en-US" sz="1400" dirty="0" err="1">
                <a:latin typeface="Sylfaen" pitchFamily="18" charset="0"/>
              </a:rPr>
              <a:t>შემოსავლების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C5- </a:t>
            </a:r>
            <a:r>
              <a:rPr lang="en-US" sz="1400" dirty="0" err="1">
                <a:latin typeface="Sylfaen" pitchFamily="18" charset="0"/>
              </a:rPr>
              <a:t>კომუნალური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ხარჯების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C6- </a:t>
            </a:r>
            <a:r>
              <a:rPr lang="en-US" sz="1400" dirty="0" err="1">
                <a:latin typeface="Sylfaen" pitchFamily="18" charset="0"/>
              </a:rPr>
              <a:t>დემოგრაფიული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С7- </a:t>
            </a:r>
            <a:r>
              <a:rPr lang="en-US" sz="1400" dirty="0" err="1">
                <a:latin typeface="Sylfaen" pitchFamily="18" charset="0"/>
              </a:rPr>
              <a:t>განათლებისა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დასაქმების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С8- </a:t>
            </a:r>
            <a:r>
              <a:rPr lang="en-US" sz="1400" dirty="0" err="1">
                <a:latin typeface="Sylfaen" pitchFamily="18" charset="0"/>
              </a:rPr>
              <a:t>ტერიტორიული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С9- </a:t>
            </a:r>
            <a:r>
              <a:rPr lang="en-US" sz="1400" dirty="0" err="1">
                <a:latin typeface="Sylfaen" pitchFamily="18" charset="0"/>
              </a:rPr>
              <a:t>ძირითადი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საცხოვრებლის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მდგომარეობის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С10-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უძრავი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С0 - </a:t>
            </a:r>
            <a:r>
              <a:rPr lang="en-US" sz="1400" dirty="0" err="1">
                <a:latin typeface="Sylfaen" pitchFamily="18" charset="0"/>
              </a:rPr>
              <a:t>გასული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პერიოდის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განმავლობაში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ოჯახის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რომელიმე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წევრის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მიერ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მიღებული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მისაღები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შემწეობა</a:t>
            </a:r>
            <a:r>
              <a:rPr lang="en-US" sz="1400" dirty="0">
                <a:latin typeface="Sylfaen" pitchFamily="18" charset="0"/>
              </a:rPr>
              <a:t>“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გასაცემელი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შემწეობის</a:t>
            </a:r>
            <a:r>
              <a:rPr lang="en-US" sz="1400" dirty="0">
                <a:latin typeface="Sylfaen" pitchFamily="18" charset="0"/>
              </a:rPr>
              <a:t>" </a:t>
            </a:r>
            <a:r>
              <a:rPr lang="en-US" sz="1400" dirty="0" err="1">
                <a:latin typeface="Sylfaen" pitchFamily="18" charset="0"/>
              </a:rPr>
              <a:t>მიღების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შემთხვევაში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შეიმლება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შეწყდეს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მოქმედი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კანონმდებლობის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შესაბამისად</a:t>
            </a:r>
            <a:r>
              <a:rPr lang="en-US" sz="1400" dirty="0">
                <a:latin typeface="Sylfaen" pitchFamily="18" charset="0"/>
              </a:rPr>
              <a:t>;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დამოკიდებულია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სარეიტინგო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ქულაზე</a:t>
            </a:r>
            <a:r>
              <a:rPr lang="en-US" sz="1400" dirty="0">
                <a:latin typeface="Sylfaen" pitchFamily="18" charset="0"/>
              </a:rPr>
              <a:t>.</a:t>
            </a:r>
            <a:endParaRPr lang="ka-GE" sz="1400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n-US" dirty="0">
              <a:latin typeface="Acad Nusx Geo" pitchFamily="34" charset="0"/>
            </a:endParaRPr>
          </a:p>
          <a:p>
            <a:pPr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3" name="Picture 3" descr="C:\Users\ULOGUA\Desktop\prc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6306" y="1252536"/>
            <a:ext cx="1590675" cy="1038225"/>
          </a:xfrm>
          <a:prstGeom prst="rect">
            <a:avLst/>
          </a:prstGeom>
          <a:noFill/>
        </p:spPr>
      </p:pic>
      <p:pic>
        <p:nvPicPr>
          <p:cNvPr id="14" name="Picture 4" descr="C:\Users\ULOGUA\Desktop\C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0511" y="1448213"/>
            <a:ext cx="676275" cy="581025"/>
          </a:xfrm>
          <a:prstGeom prst="rect">
            <a:avLst/>
          </a:prstGeom>
          <a:noFill/>
        </p:spPr>
      </p:pic>
      <p:pic>
        <p:nvPicPr>
          <p:cNvPr id="15" name="Picture 14" descr="C:\Users\ULOGUA\Desktop\ex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3604" y="1423987"/>
            <a:ext cx="127635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143703"/>
            <a:ext cx="86868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sz="2800" b="1" dirty="0" smtClean="0">
                <a:latin typeface="Arial" charset="0"/>
              </a:rPr>
              <a:t>              საჭიროების </a:t>
            </a:r>
            <a:r>
              <a:rPr lang="ka-GE" sz="2800" b="1" dirty="0">
                <a:latin typeface="Arial" charset="0"/>
              </a:rPr>
              <a:t>ინდექსის სტრუქტურა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/>
              <a:t>საჭიროების</a:t>
            </a:r>
            <a:r>
              <a:rPr lang="en-US" dirty="0"/>
              <a:t> </a:t>
            </a:r>
            <a:r>
              <a:rPr lang="en-US" dirty="0" err="1"/>
              <a:t>ინდექსი</a:t>
            </a:r>
            <a:r>
              <a:rPr lang="en-US" dirty="0"/>
              <a:t> </a:t>
            </a:r>
            <a:r>
              <a:rPr lang="en-US" dirty="0" err="1"/>
              <a:t>გამოითვლება</a:t>
            </a:r>
            <a:r>
              <a:rPr lang="en-US" dirty="0"/>
              <a:t> </a:t>
            </a:r>
            <a:r>
              <a:rPr lang="en-US" dirty="0" err="1"/>
              <a:t>ფორმულით</a:t>
            </a:r>
            <a:r>
              <a:rPr lang="en-US" dirty="0"/>
              <a:t>:</a:t>
            </a:r>
            <a:endParaRPr lang="ka-GE" dirty="0"/>
          </a:p>
          <a:p>
            <a:endParaRPr lang="ka-GE" dirty="0"/>
          </a:p>
          <a:p>
            <a:pPr>
              <a:buNone/>
            </a:pPr>
            <a:endParaRPr lang="ka-G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 - </a:t>
            </a:r>
            <a:r>
              <a:rPr lang="en-US" sz="1600" dirty="0" err="1"/>
              <a:t>არის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შინამეურნეობის</a:t>
            </a:r>
            <a:r>
              <a:rPr lang="en-US" sz="1600" dirty="0"/>
              <a:t> </a:t>
            </a:r>
            <a:r>
              <a:rPr lang="en-US" sz="1600" dirty="0" err="1"/>
              <a:t>წევრთა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endParaRPr lang="ka-GE" sz="1600" dirty="0"/>
          </a:p>
          <a:p>
            <a:r>
              <a:rPr lang="en-US" sz="1600" dirty="0"/>
              <a:t>b =0.2 – </a:t>
            </a:r>
            <a:r>
              <a:rPr lang="en-US" sz="1600" dirty="0" err="1"/>
              <a:t>თანაცხოვრების</a:t>
            </a:r>
            <a:r>
              <a:rPr lang="en-US" sz="1600" dirty="0"/>
              <a:t> </a:t>
            </a:r>
            <a:r>
              <a:rPr lang="en-US" sz="1600" dirty="0" err="1"/>
              <a:t>ეფექტის</a:t>
            </a:r>
            <a:r>
              <a:rPr lang="en-US" sz="1600" dirty="0"/>
              <a:t> </a:t>
            </a:r>
            <a:r>
              <a:rPr lang="en-US" sz="1600" dirty="0" err="1"/>
              <a:t>მაჩვენებელი</a:t>
            </a:r>
            <a:endParaRPr lang="ka-GE" sz="1600" dirty="0"/>
          </a:p>
          <a:p>
            <a:r>
              <a:rPr lang="en-US" sz="1600" i="1" dirty="0"/>
              <a:t>E</a:t>
            </a:r>
            <a:r>
              <a:rPr lang="en-US" sz="1600" dirty="0"/>
              <a:t> – </a:t>
            </a:r>
            <a:r>
              <a:rPr lang="en-US" sz="1600" dirty="0" err="1"/>
              <a:t>ეკვივალენტურ</a:t>
            </a:r>
            <a:r>
              <a:rPr lang="en-US" sz="1600" dirty="0"/>
              <a:t> </a:t>
            </a:r>
            <a:r>
              <a:rPr lang="en-US" sz="1600" dirty="0" err="1"/>
              <a:t>მოზრდილთა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შინამეურნეობაში</a:t>
            </a:r>
            <a:endParaRPr lang="ka-GE" sz="1600" dirty="0"/>
          </a:p>
          <a:p>
            <a:r>
              <a:rPr lang="en-US" sz="1600" i="1" dirty="0"/>
              <a:t>B</a:t>
            </a:r>
            <a:r>
              <a:rPr lang="en-US" sz="1600" dirty="0"/>
              <a:t>  –  </a:t>
            </a:r>
            <a:r>
              <a:rPr lang="en-US" sz="1600" dirty="0" err="1"/>
              <a:t>მინიმალური</a:t>
            </a:r>
            <a:r>
              <a:rPr lang="en-US" sz="1600" dirty="0"/>
              <a:t> </a:t>
            </a:r>
            <a:r>
              <a:rPr lang="en-US" sz="1600" dirty="0" err="1"/>
              <a:t>სამომხმარებლო</a:t>
            </a:r>
            <a:r>
              <a:rPr lang="en-US" sz="1600" dirty="0"/>
              <a:t> </a:t>
            </a:r>
            <a:r>
              <a:rPr lang="en-US" sz="1600" dirty="0" err="1"/>
              <a:t>კალათის</a:t>
            </a:r>
            <a:r>
              <a:rPr lang="en-US" sz="1600" dirty="0"/>
              <a:t> </a:t>
            </a:r>
            <a:r>
              <a:rPr lang="en-US" sz="1600" dirty="0" err="1"/>
              <a:t>ღირებულება</a:t>
            </a:r>
            <a:r>
              <a:rPr lang="en-US" sz="1600" dirty="0"/>
              <a:t> </a:t>
            </a:r>
            <a:r>
              <a:rPr lang="en-US" sz="1600" dirty="0" err="1"/>
              <a:t>ფორმულის</a:t>
            </a:r>
            <a:r>
              <a:rPr lang="en-US" sz="1600" dirty="0"/>
              <a:t> </a:t>
            </a:r>
            <a:r>
              <a:rPr lang="en-US" sz="1600" dirty="0" err="1"/>
              <a:t>შექმნის</a:t>
            </a:r>
            <a:r>
              <a:rPr lang="en-US" sz="1600" dirty="0"/>
              <a:t> </a:t>
            </a:r>
            <a:r>
              <a:rPr lang="en-US" sz="1600" dirty="0" err="1"/>
              <a:t>მომენტში</a:t>
            </a:r>
            <a:r>
              <a:rPr lang="en-US" sz="1600" dirty="0"/>
              <a:t> (149.6 </a:t>
            </a:r>
            <a:r>
              <a:rPr lang="en-US" sz="1600" dirty="0" err="1"/>
              <a:t>ლარი</a:t>
            </a:r>
            <a:r>
              <a:rPr lang="en-US" sz="1600" dirty="0"/>
              <a:t>)</a:t>
            </a:r>
            <a:endParaRPr lang="ka-GE" sz="1600" dirty="0"/>
          </a:p>
          <a:p>
            <a:r>
              <a:rPr lang="en-US" sz="1600" dirty="0"/>
              <a:t>N</a:t>
            </a:r>
            <a:r>
              <a:rPr lang="ka-GE" sz="1600" dirty="0"/>
              <a:t> </a:t>
            </a:r>
            <a:r>
              <a:rPr lang="en-US" sz="1600" dirty="0"/>
              <a:t>–</a:t>
            </a:r>
            <a:r>
              <a:rPr lang="ka-GE" sz="1600" dirty="0"/>
              <a:t> საჭიროების ინდექსი  არის თანხის ის მინიმალური ოდენობა, რაც არის საჭირო მოცემული დემოგრაფიული შემადგენლობის ოჯახის არსებობისათვის  სიღარიბის  ზღვრის ზემოთ.</a:t>
            </a:r>
            <a:endParaRPr lang="ru-RU" sz="1600" dirty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385196"/>
              </p:ext>
            </p:extLst>
          </p:nvPr>
        </p:nvGraphicFramePr>
        <p:xfrm>
          <a:off x="3855243" y="2433548"/>
          <a:ext cx="143351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4" imgW="634725" imgH="393529" progId="Equation.3">
                  <p:embed/>
                </p:oleObj>
              </mc:Choice>
              <mc:Fallback>
                <p:oleObj name="Equation" r:id="rId4" imgW="634725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5243" y="2433548"/>
                        <a:ext cx="1433513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329898"/>
            <a:ext cx="8610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6497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ბენეფიციართა რაოდენობა/ გადარციხული თანხა/მოქალაქეთა განცხადებები (2012-2017წწ)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71409"/>
              </p:ext>
            </p:extLst>
          </p:nvPr>
        </p:nvGraphicFramePr>
        <p:xfrm>
          <a:off x="152400" y="2286000"/>
          <a:ext cx="8839201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168"/>
                <a:gridCol w="2707660"/>
                <a:gridCol w="2771713"/>
                <a:gridCol w="2148660"/>
              </a:tblGrid>
              <a:tr h="6432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600" b="1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600" b="1" u="none" strike="noStrike" dirty="0" smtClean="0">
                          <a:effectLst/>
                        </a:rPr>
                        <a:t>საშუალო)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600" b="1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600" b="1" u="none" strike="noStrike" dirty="0">
                          <a:effectLst/>
                        </a:rPr>
                      </a:br>
                      <a:r>
                        <a:rPr lang="ka-GE" sz="1600" b="1" u="none" strike="noStrike" dirty="0">
                          <a:effectLst/>
                        </a:rPr>
                        <a:t> განცხადებები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</a:t>
                      </a:r>
                      <a:r>
                        <a:rPr lang="ka-GE" sz="1600" u="none" strike="noStrike" dirty="0" smtClean="0">
                          <a:effectLst/>
                        </a:rPr>
                        <a:t>          </a:t>
                      </a:r>
                      <a:r>
                        <a:rPr lang="en-US" sz="1600" u="none" strike="noStrike" dirty="0" smtClean="0">
                          <a:effectLst/>
                        </a:rPr>
                        <a:t>435,961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140,922,420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3,129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437,238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213,974,751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5,754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432,487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281,108,370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3,412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376,776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253,628,864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5,312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459,619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270,190,066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3,631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450,423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257,750,211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3,176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97" y="-12483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" y="1826567"/>
            <a:ext cx="838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ka-GE" dirty="0" smtClean="0"/>
          </a:p>
          <a:p>
            <a:pPr lvl="0"/>
            <a:endParaRPr lang="ka-GE" dirty="0" smtClean="0"/>
          </a:p>
          <a:p>
            <a:endParaRPr lang="en-US" dirty="0"/>
          </a:p>
          <a:p>
            <a:pPr marL="285750" lvl="0" indent="-285750">
              <a:buFont typeface="Arial" pitchFamily="34" charset="0"/>
              <a:buChar char="•"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1595735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         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09600" y="1582341"/>
            <a:ext cx="8077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მეთოდოლოგიის ძლიერი </a:t>
            </a:r>
            <a:r>
              <a:rPr lang="ka-GE" sz="2400" b="1" dirty="0"/>
              <a:t>მხარეები 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  შინამეურნეობები რანჟირებულია</a:t>
            </a:r>
            <a:r>
              <a:rPr lang="de-AT" sz="2000" dirty="0" smtClean="0"/>
              <a:t>, </a:t>
            </a:r>
            <a:r>
              <a:rPr lang="ka-GE" sz="2000" dirty="0"/>
              <a:t>მათი კეთილდღეობის </a:t>
            </a:r>
            <a:r>
              <a:rPr lang="ka-GE" sz="2000" dirty="0" smtClean="0"/>
              <a:t>მიხედვით და დიფერენცირებულია ფულადი დახმარება</a:t>
            </a:r>
            <a:r>
              <a:rPr lang="de-AT" sz="2000" dirty="0" smtClean="0"/>
              <a:t>; </a:t>
            </a: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de-AT" sz="2000" dirty="0"/>
              <a:t> </a:t>
            </a:r>
            <a:r>
              <a:rPr lang="ka-GE" sz="2000" dirty="0" smtClean="0"/>
              <a:t> სუბიექტური გადაწყვეტილებები მინიმუმამდეა დაყვანილი</a:t>
            </a:r>
            <a:r>
              <a:rPr lang="de-AT" sz="2000" dirty="0" smtClean="0"/>
              <a:t>; </a:t>
            </a: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de-AT" sz="2000" dirty="0"/>
              <a:t> </a:t>
            </a:r>
            <a:r>
              <a:rPr lang="ka-GE" sz="2000" dirty="0" smtClean="0"/>
              <a:t> მონაცემთა ბაზა გამოიყენება სხვადასხვა პროგრამების  დასაგეგმად და ბენეფიციარების  შესარჩევად ადგილობრივ და ცენტრალურ დონეზე.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 ახალი მეთოდოლოგია უკეთესად ხედავს მოწყვლად ბავშვიან ოჯახებს, შესაბამისად მეტი ბავშვი გახდა სოციალური დახმარების მიმღები;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7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2915</TotalTime>
  <Words>590</Words>
  <Application>Microsoft Office PowerPoint</Application>
  <PresentationFormat>On-screen Show (4:3)</PresentationFormat>
  <Paragraphs>151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322</cp:revision>
  <cp:lastPrinted>2017-09-29T07:29:06Z</cp:lastPrinted>
  <dcterms:created xsi:type="dcterms:W3CDTF">2012-07-10T17:34:05Z</dcterms:created>
  <dcterms:modified xsi:type="dcterms:W3CDTF">2018-01-16T12:44:37Z</dcterms:modified>
</cp:coreProperties>
</file>